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FF33"/>
    <a:srgbClr val="CC66FF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ลักษณะ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178E-4E61-4168-A730-510296E2F33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BBD34-B953-42F6-9696-16CE1447D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1639062-3952-45AF-8187-E89C9682FE51}" type="datetimeFigureOut">
              <a:rPr lang="th-TH" smtClean="0"/>
              <a:pPr/>
              <a:t>26/10/56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D576-AA43-4BE2-A349-021C166096B0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7" name="Picture 7" descr="ศิลปากร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643042" cy="164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357290" y="28572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n-US" baseline="30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en-US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Anniversary </a:t>
            </a:r>
            <a:r>
              <a:rPr lang="en-US" baseline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Silpakorn</a:t>
            </a:r>
            <a:r>
              <a:rPr lang="en-US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  <a:endParaRPr lang="th-TH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ตัวเชื่อมต่อตรง 9"/>
          <p:cNvCxnSpPr/>
          <p:nvPr userDrawn="1"/>
        </p:nvCxnSpPr>
        <p:spPr>
          <a:xfrm>
            <a:off x="2143108" y="928670"/>
            <a:ext cx="5572164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30000">
          <a:solidFill>
            <a:srgbClr val="00B050"/>
          </a:solidFill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2714612" y="2428868"/>
            <a:ext cx="3714776" cy="1928826"/>
          </a:xfr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sz="8800" dirty="0" smtClean="0"/>
              <a:t/>
            </a:r>
            <a:br>
              <a:rPr lang="th-TH" sz="8800" dirty="0" smtClean="0"/>
            </a:br>
            <a:r>
              <a:rPr lang="th-TH" sz="7200" dirty="0" smtClean="0">
                <a:latin typeface="TH SarabunPSK" pitchFamily="34" charset="-34"/>
                <a:cs typeface="TH SarabunPSK" pitchFamily="34" charset="-34"/>
              </a:rPr>
              <a:t>กลุ่มที่ </a:t>
            </a:r>
            <a:r>
              <a:rPr lang="en-US" sz="7200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745812"/>
          <a:ext cx="8715436" cy="308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พัฒนาการวิจัย และการสร้างสรรค์ เพื่อก้าวสู่การเป็นมหาวิทยาลัยที่ได้รับการยอมรับระดับชาติและนานาชาติ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ร้อยละของผลงานวิจัยหรืองานสร้างสรรค์ที่นำไปใช้ประโยชน์ต่อจำนวนอาจารย์ประจำทั้งหมด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ให้ผู้ใช้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เซ็นต์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เอกสารรับรอง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ต้องอยู่ในปีประเมิน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7422" y="1119830"/>
            <a:ext cx="515397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ด้านการวิจัยและสร้างสรรค์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900162"/>
          <a:ext cx="8715436" cy="308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พัฒนาการวิจัย และการสร้างสรรค์ เพื่อก้าวสู่การเป็นมหาวิทยาลัยที่ได้รับการยอมรับระดับชาติและนานาชาติ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ร้อยละของผลงานวิชาการที่ได้รับการรับรองคุณภาพต่ออาจารย์ประจำทั้งหมด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Peer review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มีปัญหาในบางกรณี เช่น รายชื่อ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Peer review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เป็นความลับ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การบอก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เป็นรายชื่อ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committee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แทนก็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เพียงพอ อาจไม่จำเป็นต้องแจ้งรายชื่อ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Peer review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7422" y="1119830"/>
            <a:ext cx="515397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ด้านการวิจัยและสร้างสรรค์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900162"/>
          <a:ext cx="8715436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การมีส่วนร่วมกับชุมนุมในการเสริมสร้างความเข็มแข็งแก่สังคม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ตามแนวปรัชญาเศรษฐกิจ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ร้อยละโครงการบริการวิชาการที่ใช้</a:t>
                      </a:r>
                      <a:r>
                        <a:rPr lang="th-TH" sz="24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การกับการเรียนการสอน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และการวิจัยต่อโครงการบริการวิชาการทั้งหมด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บางครั้งวิธีการนับจำนวนโครงการ อาจพบปัญหาเนื่องจากบางโครงการใช้เวลามากกว่า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โดยปกติแต่ละคณะวิชามีดำเนินโครงการอยู่แล้ว แต่บุคลากรยังขาดความเข้าใจในการระบุโครงการดังกล่าวไว้ใน 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และ 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สื่อสารและทำความเข้าใจให้กับบุคลากรในการทำประกันคุณภาพการศึกษา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2605" y="1119830"/>
            <a:ext cx="437972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ด้านบริการวิชาการ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900162"/>
          <a:ext cx="8715436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การอนุรักษ์และส่งเสริมเอกลักษณ์ศิลปะ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และวัฒนธรรมของชาติรวมทั้งการประยุกต์ใช้เพื่อรักษาคุณค่าและเพิ่มมูลค่าในระดับชาติและนานาชาติ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จำนวนรางวัลระดับชาติ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นานาชาติที่ศิษย์เก่า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นักศึกษา บุคลากรของมหาวิทยาลัยได้รับการเสริมสร้างเอกลักษณ์ด้านศิลปวัฒนธรรม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ปัญหาบางภาควิชายังไม่สามารถทำได้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เน้นอนุรักษ์และส่งเสริม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1670" y="1119830"/>
            <a:ext cx="571182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ด้านการทำนุบำรุงศิลปวัฒนธรรม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71406" y="1571612"/>
          <a:ext cx="8929718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277"/>
                <a:gridCol w="7319441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การบริหารจัดการองค์กรอย่างมีประสิทธิภาพ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เพื่อการเป็นมหาวิทยาลัยแห่งการสร้างสรรค์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ร้อยละของหน่วยงานที่บรรลุเป้าหมายการบริหารจัดการตามแผนปฏิบัติราชการของหน่วยงาน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ไม่น้อยกว่าร้อยละ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ในบางครั้งตัวชี้วัดที่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12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อาจเกิดปัญหามาจากการ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clear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เงินไม่ทัน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คณะวิชาจะรายงานต่อมหาวิทยาลัย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928670"/>
            <a:ext cx="465544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71406" y="1571612"/>
          <a:ext cx="8929718" cy="382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277"/>
                <a:gridCol w="7319441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การบริหารจัดการองค์กรอย่างมีประสิทธิภาพ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เพื่อการเป็นมหาวิทยาลัยแห่งการสร้างสรรค์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ร้อยละของอาจารย์ที่มีวุฒิการศึกษาระดับปริญญาเอกต่อจำนวนอาจารย์ประจำทั้งหมด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คณะวิชาใหม่อาจพบปัญหาจำนวนปริญญาเอก ซึ่งต้องอาศัยเวลาในการพัฒนาบุคลากร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วุฒิปริญญาเอกอาจไม่ตรงกับสาขาวิชา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ต้องมี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แนวทางในการส่งเสริมอาจารย์ให้ไปศึกษาต่อในระดับปริญญาเอก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ควรเน้นวุฒิปริญญาเอกควรตรงกับสาขาวิชา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928670"/>
            <a:ext cx="465544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71406" y="1760190"/>
          <a:ext cx="8929718" cy="418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277"/>
                <a:gridCol w="7319441"/>
              </a:tblGrid>
              <a:tr h="75152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การบริหารจัดการองค์กรอย่างมีประสิทธิภาพ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เพื่อการเป็นมหาวิทยาลัยแห่งการสร้างสรรค์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จำนวนผู้ได้รับตำแหน่งทางวิชาการที่สูงขึ้นต่อจำนวนอาจารย์ประจำทั้งหมด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แต่จำนวนตำแหน่งทางวิชาการ อาจพบปัญหาในบางคณะวิชา ซึ่งต้องอาศัยเวลาในการพัฒนาและผลักดันบุคลากร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ทำไมไม่นับ 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ผศ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ค่าตอบแทนเพื่อจูงใจอาจารย์ในการขอตำแหน่ง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กำหนดตัวประกาศระดับ 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ผศ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เพื่อจูงใจอาจารย์เพิ่มมากขึ้น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ร่างหลักสูตรตามข้อกำหนดอาจารย์ประจำ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928670"/>
            <a:ext cx="465544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857364"/>
          <a:ext cx="8715436" cy="47863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96583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การพัฒนาระบบสารสนเทศเพื่อการบริหารจัดการตาม</a:t>
                      </a:r>
                      <a:r>
                        <a:rPr lang="th-TH" sz="24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พันธ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กิจให้มีประสิทธิภาพ</a:t>
                      </a:r>
                    </a:p>
                  </a:txBody>
                  <a:tcPr>
                    <a:solidFill>
                      <a:srgbClr val="FF9966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ความพึงพอใจของผู้ใช้บริการระบบสารสนเทศเพื่อการบริหารจัดการ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16 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ร้อยละของงบประมาณที่ใช้ในการดำเนินการด้านเทคโนโลยีสารสนเทศต่องบประมาณทั้งหมด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อัตราค่าธรรมเนียมค่อนข้างต่ำ เข่น ค่าธรรมเนียมห้องสมุด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ขาดการบูร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ณา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การระบบให้เป็นเนื้อเดียวกัน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ความซับซ้อนในการใช้งาน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ควรเพิ่มอัตราค่าธรรมเนียม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ปรับปรุงการให้บริการ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1071546"/>
            <a:ext cx="5545109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ด้านระบบเทคโนโลยีสารสนเทศ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857364"/>
          <a:ext cx="8715436" cy="32318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96583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ปรับปรุงระบบการเงินงบประมาณอย่างมีประสิทธิภาพ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ร้อยละความสำเร็จของการดำเนินงานตามแผนยุทธศาสตร์การเงินของหน่วยงาน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การขาดความยืดหยุ่นในการใช้จ่ายเงิน</a:t>
                      </a:r>
                    </a:p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ตั้งเป้าหมายต่ำเกินไป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(80%)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เพิ่มเป้าหมายให้มากกว่า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80%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เพื่อสะท้อนความสำเร็จ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1071546"/>
            <a:ext cx="607890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ด้านงบประมาณ การเงินและการคลัง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2357430"/>
          <a:ext cx="8715436" cy="34347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96583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พัฒนามาตรฐานศิลปวัฒนธรรม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และการออกแบบสู่นานาชาติ</a:t>
                      </a:r>
                      <a:endParaRPr lang="th-TH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จำนวนหน่วยงานภายนอกที่มีความร่วมมือในการอนุรักษ์พัฒนาศิลปะ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และวัฒนธรรมทั้งในและต่างประเทศ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</a:t>
                      </a:r>
                    </a:p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เป็นความรับผิดชอบระดับมหาวิทยาลัย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43042" y="1071546"/>
            <a:ext cx="6858048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8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การขยายโอกาสทางการศึกษาสู่ความเป็นนานาชาติ ด้านศิลปวัฒนธรรม และการออกแบบ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2500306"/>
            <a:ext cx="8398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ประเด็นที่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การบรรลุเป้าหมายตัวชี้วัดของแผนยุทธศาสตร์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2556-2563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143116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ประเด็นที่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การเรียนการสอนเพื่อพัฒนาทักษะและผลการเรียนรู้ของนักศึกษาในศตวรรษที่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21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ทักษะที่จำเป็น และการพัฒนาวิธีการเรียนการสอน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50109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th-TH" sz="3600" baseline="0" dirty="0">
                <a:solidFill>
                  <a:schemeClr val="tx1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การเรียนการสอนเพื่อพัฒนาทักษะและผลการเรียนรู้ของนักศึกษาในศตวรรษที่ </a:t>
            </a:r>
            <a:r>
              <a:rPr lang="en-US" sz="3600" baseline="0" dirty="0">
                <a:solidFill>
                  <a:schemeClr val="tx1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21 </a:t>
            </a:r>
            <a:r>
              <a:rPr lang="th-TH" sz="3600" baseline="0" dirty="0">
                <a:solidFill>
                  <a:schemeClr val="tx1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ทักษะที่จำเป็นและการพัฒนาวิธีการเรียนการสอน</a:t>
            </a:r>
            <a:r>
              <a:rPr lang="th-TH" sz="3600" b="0" baseline="0" dirty="0">
                <a:solidFill>
                  <a:schemeClr val="tx1"/>
                </a:solidFill>
              </a:rPr>
              <a:t/>
            </a:r>
            <a:br>
              <a:rPr lang="th-TH" sz="3600" b="0" baseline="0" dirty="0">
                <a:solidFill>
                  <a:schemeClr val="tx1"/>
                </a:solidFill>
              </a:rPr>
            </a:b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3143248"/>
            <a:ext cx="8429684" cy="2311409"/>
          </a:xfrm>
        </p:spPr>
        <p:txBody>
          <a:bodyPr/>
          <a:lstStyle/>
          <a:p>
            <a:pPr lvl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ควรมีรายวิชา / กิจกรรมที่ช่วยสร้างแนวคิดในการเรียนรูให้แก่นักศึกษา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นักศึกษามีความหลากหลาย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นักศึกษาขาดการคัดกรองและประเมินข้อมูลอย่าง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เหมาะสม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มหาวิทยาลัยต้องการ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ปริมาณหรือ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คุณภาพ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01080" cy="4543443"/>
          </a:xfrm>
        </p:spPr>
        <p:txBody>
          <a:bodyPr/>
          <a:lstStyle/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การปรับรูปแบบส่งงานผ่าน 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social network</a:t>
            </a:r>
          </a:p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สร้างช่องทางในการเรียนรู้ร่วมกัน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การใช้ประสบการณ์นอกห้องเรียนช่วยในการเรียนรู้ ประสบการณ์จริง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การใช้กรณีศึกษาจริงในการเรียนรู้และฝึกฝนการแก้ปัญหา 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การเชื่อมโยงสิ่งที่ต้องการเรียนรู้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การใช้เทคโนโลยีในการเรียนรู้ร่วมกัน (โปรแกรมช่วยสอน)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571480"/>
            <a:ext cx="3571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ของภาควิชา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01080" cy="4686319"/>
          </a:xfrm>
        </p:spPr>
        <p:txBody>
          <a:bodyPr/>
          <a:lstStyle/>
          <a:p>
            <a:pPr lvl="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การบูร</a:t>
            </a:r>
            <a:r>
              <a:rPr lang="th-TH" sz="3200" b="1" dirty="0" err="1"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การร่วมกันระหว่างคณะวิชาในการเรียนรู้ข้ามสามขาวิชา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สร้างรูปแบบการเชื่อมโยงความรู้ในสาขาต่าง ๆ เพื่อเพิ่มการเรียนรู้ให้แก่นักศึกษา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การสนับสนุนสื่อการเรียนรู้ของคณะวิชา (วิทยาการจัดการ 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การซื้อ</a:t>
            </a:r>
            <a:r>
              <a:rPr lang="th-TH" sz="3200" b="1" dirty="0" err="1">
                <a:latin typeface="TH SarabunPSK" pitchFamily="34" charset="-34"/>
                <a:cs typeface="TH SarabunPSK" pitchFamily="34" charset="-34"/>
              </a:rPr>
              <a:t>เกมส์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เพื่อเรียนรู้)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อ.กิจการนักศึกษามีความสำคัญในการส่งเสริมการเรียนรู้ให้แก่นักศึกษา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สร้างความร่วมมือหรือเครือข่ายระหว่างนักศึกษา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การใช้ปัญหาจากภายในเพื่อเป็นโจทย์สำหรับการเรียนรู้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571480"/>
            <a:ext cx="3571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ของภาควิชา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01080" cy="4686319"/>
          </a:xfrm>
        </p:spPr>
        <p:txBody>
          <a:bodyPr/>
          <a:lstStyle/>
          <a:p>
            <a:pPr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จุดอ่อน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: 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มีความแตกต่างกัน  แต่พยายามจะ</a:t>
            </a:r>
            <a:r>
              <a:rPr lang="th-TH" sz="36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การร่วมกัน  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นำเสนอ</a:t>
            </a:r>
            <a:endParaRPr lang="en-US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การจัดการเรียนการสอนของนักศึกษาต่อจำนวนห้องที่เหมาะสม  ลดจำนวนนักศึกษา หรือ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เพิ่มอาจารย์  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พัฒนา/อบรมแก่อาจารย์ใหม่ให้เข้าใจในวิธีการสอน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พัฒนานวัตกรรมการเรียนการสอน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แก่อาจารย์ใหม่ 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571480"/>
            <a:ext cx="3571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ของภาควิชา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694392"/>
          <a:ext cx="8715436" cy="508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การพัฒนาหลักสูตรและจัดการเรียนการสอนโดยเน้นให้ผู้เรียนมีความคิดสร้างสรรค์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ร้อยละของบัณฑิตปริญญาตรีได้งานทำหรือประกอบอาชีพอิสระภายใน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ตัวชี้วัดนี้ไม่ได้เป็นตัวสะท้อนถึงการผลิตบัณฑิตเนื่องจากบัณฑิตในบางสาขาวิชาชีพนั้น ไม่ได้ประกอบอาชีพในบริษัทหรือองค์กรต่างๆ ตลอดจนประกอบอาชีพอิสระ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ช่วงเวลาและวิธีการเก็บข้อมูลยังไม่เหมาะสม เนื่องจากบัณฑิตศิลปากรรับปริญญาบัตรเร็วกว่าสถาบันอื่น ควรเพิ่มระยะเวลาหรือจำนวนครั้งที่เก็บข้อมูล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ทางมหาวิทยาลัยควรมีศูนย์ที่รับผิดชอบในการเก็บข้อมูลโดยตรง โดยไม่ต้องให้ทางคณะวิชาเป็นผู้รวบรวม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เน้นให้สมาคมศิษย์เก่าให้มีบทบาทหน้าที่ในการรับผิดชอบและสร้างความสัมพันธ์ระหว่างศิษย์เก่า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ปรับปรุงระยะเวลาและวิธีการเก็บข้อมูล เพื่อที่จะได้ข้อมูลที่ประโยชน์อย่างแท้จริง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43174" y="1071546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831628"/>
          <a:ext cx="8715436" cy="3454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การพัฒนาหลักสูตรและจัดการเรียนการสอนโดยเน้นให้ผู้เรียนมีความคิดสร้างสรรค์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คุณภาพของบัณฑิตปริญญาตรี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โท และเอก ตามกรอบมาตรฐานคุณวุฒิระดับอุดมศึกษาแห่งชาติ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ตัวชี้วัดนี้ไม่สอดคล้องทักษะที่ประเมินของบางภาควิชาหรือคณะวิชา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ขึ้นอยู่กับ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curriculum mapping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ของภาควิชา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จะเอาอะไรมาเป็นตัวชี้วัดต่อคุณภาพบัณฑิต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?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ที่ผ่านมาข้อมูลที่ได้ ยังเป็นข้อมูลที่ไม่สามารถสะท้อนต่อคุณภาพบัณฑิตได้อย่างแท้จริง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2522" y="1071546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571612"/>
          <a:ext cx="8715436" cy="5283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การพัฒนาหลักสูตรและจัดการเรียนการสอนโดยเน้นให้ผู้เรียนมีความคิดสร้างสรรค์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ร้อยละของนักศึกษาที่สอบผ่านเกณฑ์การทดสอบความรู้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ความสามารถด้านภาษาต่างประเทศ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ถ้าหากนักศึกษาไม่เก่งในด้านภาษาอังกฤษ แต่มีความเชียวชาญในด้านทักษะวิชาชีพ จะทำอย่างไร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?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ความจำเป็นในการสอบ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Exit exam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และถ้าหากนักศึกษาสอบ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Exit exam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ไม่ผ่านจะทำอย่างไร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Exit exam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ควรมีการแยกทดสอบภาษาอังกฤษตามสาขาวิชา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วิทยาศาสตร์และสังคม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หากมีการทดสอบอื่นๆสามารถเทียบเท่าได้หรือไม่ เช่น </a:t>
                      </a:r>
                      <a:r>
                        <a:rPr lang="en-US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Toeic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การทดสอบทางภาษาสำหรับนักศึกษาปริญญาตรีมีความจำเป็นหรือไม่</a:t>
                      </a:r>
                    </a:p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หากต้องมีการทดสอบทางภาษาให้กับนักศึกษาชั้นปีสุดท้าย แต่ขอไม่เอามาเป็นเงื่อนไขในการเรียนจบของนักศึกษา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2522" y="1000108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571612"/>
          <a:ext cx="8715436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พัฒนานักศึกษาเพื่อเสริมสร้างความคิดสร้างสรรค์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ปลูกฝังคุณธรรม จริยธรรม และความรับผิดชอบต่อสังคม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คุณภาพของบัณฑิตปริญญาตรีตามผลการพัฒนาบัณฑิต</a:t>
                      </a:r>
                      <a:r>
                        <a:rPr lang="th-TH" sz="24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ตามอัต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ลักษณ์ของมหาวิทยาลัย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“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ต้นน้ำทางปัญญา แห่งศิลป์ผสานศาสตร์ ผดุงชาติ วัฒนธรรม นำสังคม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”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มีความยากต่อการประเมิน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เนื่องจาก</a:t>
                      </a:r>
                      <a:r>
                        <a:rPr lang="th-TH" sz="24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อัต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ลักษณ์ค่อนข้างเป็นนามธรรม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ซึ่งไม่สามารถวัดในทางรูปธรรมได้ </a:t>
                      </a:r>
                    </a:p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ควรมีนิยามคำว่า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“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ต้นน้ำ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”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ตลอดจน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มหาวิทยาลัยมีแนวทางในการพัฒนาบัณฑิต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เพื่อให้ตอบสนอง</a:t>
                      </a:r>
                      <a:r>
                        <a:rPr lang="th-TH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ต่ออัต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ลักษณ์ได้อย่างไร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มีความยากต่อการประเมิน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ไม่ทราบแนวทางที่ชัดเจนในการพัฒนานักศึกษาให้เป็นต้นน้ำทางปัญญาได้อย่างไร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2522" y="1000108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614410"/>
          <a:ext cx="8715436" cy="325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การพัฒนาสภาพแวดล้อมทางการศึกษาที่เอื้อให้เกิดการเรียนรู้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และความคิดสร้างสรรค์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จำนวนแหล่งเรียนรู้ที่เพิ่มขึ้น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หรือพัฒนาให้ตอบสนองต่อความต้องการของนักศึกษา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ตัวชี้วัดมีความเหมาะสม เนื่องจากทุกคณะวิชา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สาขาวิชาสามารถทำได้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อยากทราบว่าทางมหาวิทยาลัยมีแผนในการให้ความสนับสนุนกับคณะวิชา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สาขาวิชาได้อย่างไร เช่น การสนับสนุนแหล่งทุน</a:t>
                      </a:r>
                    </a:p>
                    <a:p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2522" y="1000108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831628"/>
          <a:ext cx="8715436" cy="418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การพัฒนาสภาพแวดล้อมทางการศึกษาที่เอื้อให้เกิดการเรียนรู้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และความคิดสร้างสรรค์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ร้อยละของหน่วยงานที่มีคะแนนประเมินความพึงพอใจของนักศึกษาต่อแหล่งเรียนรู้ของหน่วยงาน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มหาวิทยาลัยไม่น้อยกว่า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3.51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ในปัจจุบันมหาวิทยาลัยได้คะแนนค่อนข้างต่ำ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นักศึกษาประเมินความพึงพอใจ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มหาวิทยาลัยควรมีแผนในการสนับสนุนในด้านการเรียนรู้ เช่น </a:t>
                      </a:r>
                      <a:r>
                        <a:rPr lang="en-US" sz="24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Wifi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,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ปรับปรุงห้องสมุดไม่ให้เป็นเพียงที่เก็บหนังสือ แต่เป็นสถานที่ๆนักศึกษาสามารถสืบค้นได้อย่างแท้จริงและประโยชน์</a:t>
                      </a:r>
                      <a:endParaRPr lang="th-TH" sz="24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มหาวิทยาลัยควรเปลี่ยนแนวความคิด และควรสนใจความต้องการของนักศึกษาเป็นหลัก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2522" y="1119830"/>
            <a:ext cx="455124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ด้านการจัดการศึกษา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14282" y="1500174"/>
          <a:ext cx="8715436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7143800"/>
              </a:tblGrid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ยุทธศาสตร์ที่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พัฒนาการวิจัย และการสร้างสรรค์ เพื่อก้าวสู่การเป็นมหาวิทยาลัยที่ได้รับการยอมรับระดับชาติและนานาชาติ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ตัวชี้วัดที่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ร้อยละของผลงานวิจัยหรืองานสร้างสรรค์ที่ได้รับการตีพิมพ์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หรือเผยแพร่ต่อจำนวนอาจารย์ประจำทั้งหมด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การเข้าถึง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ของทุนวิจัยไม่ทั่วถึงหรือเท่าเทียมกัน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ขาดการสนับสนุนการทำงานวิจัย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ความสนใจในการทำงานวิจัยของอาจารย์</a:t>
                      </a:r>
                    </a:p>
                    <a:p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อาจารย์ต่างชาติ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ต่อสัญญาปีต่อปี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มีการขอทุนวิจัยได้ยาก </a:t>
                      </a:r>
                    </a:p>
                  </a:txBody>
                  <a:tcPr/>
                </a:tc>
              </a:tr>
              <a:tr h="62012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งานวิจัยไม่จำเป็นต้องขึ้นอยู่กับจำนวนเงิน</a:t>
                      </a:r>
                    </a:p>
                    <a:p>
                      <a:r>
                        <a:rPr lang="en-US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ควรนับผลงานวิจัยมากกว่าจำนวนเงินทุนวิจัย</a:t>
                      </a:r>
                      <a:endParaRPr lang="th-TH" sz="22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ควรมีหน่วยงานให้การสนับสนุนช่วยในการทำวิจัย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และสนับสนุนทุนวิจัยในการ </a:t>
                      </a: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edit paper 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ตลอดจนบรรยากาศในการวิจัย</a:t>
                      </a:r>
                      <a:endParaRPr lang="en-US" sz="22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โรงพิมพ์มหาวิทยาลัยควรได้รับการปรับปรุง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ไม่ควรนับอาจารย์อัตราจ้าง </a:t>
                      </a: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ปีต่อปี</a:t>
                      </a:r>
                      <a:r>
                        <a:rPr lang="en-US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เป็นอาจารย์ประจำทั้งหมด </a:t>
                      </a:r>
                      <a:endParaRPr lang="th-TH" sz="2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7422" y="928670"/>
            <a:ext cx="515397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ประเด็นยุทธศาสตร์ที่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ด้านการวิจัยและสร้างสรรค์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กำหนดเอง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2037</Words>
  <Application>Microsoft Office PowerPoint</Application>
  <PresentationFormat>นำเสนอทางหน้าจอ (4:3)</PresentationFormat>
  <Paragraphs>240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ชุดรูปแบบของ Office</vt:lpstr>
      <vt:lpstr> กลุ่มที่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การเรียนการสอนเพื่อพัฒนาทักษะและผลการเรียนรู้ของนักศึกษาในศตวรรษที่ 21 ทักษะที่จำเป็นและการพัฒนาวิธีการเรียนการสอน </vt:lpstr>
      <vt:lpstr>ภาพนิ่ง 22</vt:lpstr>
      <vt:lpstr>ภาพนิ่ง 23</vt:lpstr>
      <vt:lpstr>ภาพนิ่ง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</dc:creator>
  <cp:lastModifiedBy>SU</cp:lastModifiedBy>
  <cp:revision>52</cp:revision>
  <dcterms:created xsi:type="dcterms:W3CDTF">2013-10-25T12:02:53Z</dcterms:created>
  <dcterms:modified xsi:type="dcterms:W3CDTF">2013-10-26T00:52:18Z</dcterms:modified>
</cp:coreProperties>
</file>